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05" r:id="rId15"/>
    <p:sldId id="270" r:id="rId16"/>
    <p:sldId id="287" r:id="rId17"/>
    <p:sldId id="292" r:id="rId18"/>
    <p:sldId id="274" r:id="rId19"/>
    <p:sldId id="272" r:id="rId20"/>
    <p:sldId id="275" r:id="rId21"/>
    <p:sldId id="278" r:id="rId22"/>
    <p:sldId id="276" r:id="rId23"/>
    <p:sldId id="279" r:id="rId24"/>
    <p:sldId id="310" r:id="rId25"/>
    <p:sldId id="280" r:id="rId26"/>
    <p:sldId id="281" r:id="rId27"/>
    <p:sldId id="282" r:id="rId28"/>
    <p:sldId id="308" r:id="rId29"/>
    <p:sldId id="313" r:id="rId30"/>
    <p:sldId id="284" r:id="rId31"/>
    <p:sldId id="312" r:id="rId32"/>
    <p:sldId id="285" r:id="rId33"/>
    <p:sldId id="286" r:id="rId34"/>
    <p:sldId id="302" r:id="rId35"/>
    <p:sldId id="317" r:id="rId36"/>
    <p:sldId id="314" r:id="rId37"/>
    <p:sldId id="315" r:id="rId38"/>
    <p:sldId id="273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393" autoAdjust="0"/>
  </p:normalViewPr>
  <p:slideViewPr>
    <p:cSldViewPr snapToGrid="0">
      <p:cViewPr varScale="1">
        <p:scale>
          <a:sx n="47" d="100"/>
          <a:sy n="47" d="100"/>
        </p:scale>
        <p:origin x="58" y="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우선 현재 간단하게 구현된 </a:t>
            </a:r>
            <a:r>
              <a:rPr lang="ko-KR" altLang="en-US" b="1" smtClean="0"/>
              <a:t>의료 마이데이터 웹 서비스</a:t>
            </a:r>
            <a:r>
              <a:rPr lang="ko-KR" altLang="en-US" smtClean="0"/>
              <a:t>의 모습을 캡처 본</a:t>
            </a:r>
            <a:r>
              <a:rPr lang="en-US" altLang="ko-KR" smtClean="0"/>
              <a:t>(</a:t>
            </a:r>
            <a:r>
              <a:rPr lang="ko-KR" altLang="en-US" smtClean="0"/>
              <a:t>또는 도메인 접속</a:t>
            </a:r>
            <a:r>
              <a:rPr lang="en-US" altLang="ko-KR" smtClean="0"/>
              <a:t>)</a:t>
            </a:r>
            <a:r>
              <a:rPr lang="ko-KR" altLang="en-US" smtClean="0"/>
              <a:t>을 통해 설명해드리겠습니다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웹 서비스를 구축하는 것은 </a:t>
            </a:r>
            <a:r>
              <a:rPr lang="en-US" altLang="ko-KR" smtClean="0"/>
              <a:t>‘</a:t>
            </a:r>
            <a:r>
              <a:rPr lang="ko-KR" altLang="en-US" smtClean="0"/>
              <a:t>주 목적</a:t>
            </a:r>
            <a:r>
              <a:rPr lang="en-US" altLang="ko-KR" smtClean="0"/>
              <a:t>’</a:t>
            </a:r>
            <a:r>
              <a:rPr lang="ko-KR" altLang="en-US" smtClean="0"/>
              <a:t>이 아니므로 간단하게만 구현했습니다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100" smtClean="0"/>
          </a:p>
          <a:p>
            <a:pPr marL="285750" indent="-285750">
              <a:buFontTx/>
              <a:buChar char="-"/>
            </a:pPr>
            <a:endParaRPr lang="en-US" altLang="ko-KR" sz="1100" smtClean="0"/>
          </a:p>
          <a:p>
            <a:r>
              <a:rPr lang="en-US" altLang="ko-KR" sz="1100" smtClean="0"/>
              <a:t>- </a:t>
            </a:r>
            <a:r>
              <a:rPr lang="ko-KR" altLang="en-US" sz="1100" smtClean="0"/>
              <a:t>현재는 구현된 웹 서비스를 </a:t>
            </a:r>
            <a:r>
              <a:rPr lang="en-US" altLang="ko-KR" sz="1100" smtClean="0"/>
              <a:t>AWS </a:t>
            </a:r>
            <a:r>
              <a:rPr lang="ko-KR" altLang="en-US" sz="1100" smtClean="0"/>
              <a:t>클라우드 상에 </a:t>
            </a:r>
            <a:r>
              <a:rPr lang="en-US" altLang="ko-KR" sz="1100" smtClean="0"/>
              <a:t>WEB / WAS / DB</a:t>
            </a:r>
            <a:r>
              <a:rPr lang="ko-KR" altLang="en-US" sz="1100" smtClean="0"/>
              <a:t>를 각각 나누어 마이그레이션 작업이 진행중입니다</a:t>
            </a:r>
            <a:r>
              <a:rPr lang="en-US" altLang="ko-KR" sz="1100" smtClean="0"/>
              <a:t>. </a:t>
            </a:r>
          </a:p>
          <a:p>
            <a:r>
              <a:rPr lang="en-US" altLang="ko-KR" sz="1100" smtClean="0"/>
              <a:t>        -&gt; </a:t>
            </a:r>
            <a:r>
              <a:rPr lang="ko-KR" altLang="en-US" sz="1100" smtClean="0"/>
              <a:t>도메인</a:t>
            </a:r>
            <a:r>
              <a:rPr lang="en-US" altLang="ko-KR" sz="1100" smtClean="0"/>
              <a:t>(healers)</a:t>
            </a:r>
            <a:r>
              <a:rPr lang="ko-KR" altLang="en-US" sz="1100" smtClean="0"/>
              <a:t> 뜨는 부분 보여 드릴지</a:t>
            </a:r>
            <a:r>
              <a:rPr lang="en-US" altLang="ko-KR" sz="110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저장소에 환자</a:t>
            </a:r>
            <a:r>
              <a:rPr lang="en-US" altLang="ko-KR" sz="1100" smtClean="0"/>
              <a:t>(</a:t>
            </a:r>
            <a:r>
              <a:rPr lang="ko-KR" altLang="en-US" sz="1100" smtClean="0"/>
              <a:t>고객</a:t>
            </a:r>
            <a:r>
              <a:rPr lang="en-US" altLang="ko-KR" sz="1100" smtClean="0"/>
              <a:t>)</a:t>
            </a:r>
            <a:r>
              <a:rPr lang="ko-KR" altLang="en-US" sz="1100" smtClean="0"/>
              <a:t>의 데이터를 저장 시 가명 처리</a:t>
            </a:r>
            <a:r>
              <a:rPr lang="en-US" altLang="ko-KR" sz="1100" smtClean="0"/>
              <a:t>(</a:t>
            </a:r>
            <a:r>
              <a:rPr lang="ko-KR" altLang="en-US" sz="1100" smtClean="0"/>
              <a:t>암호화</a:t>
            </a:r>
            <a:r>
              <a:rPr lang="en-US" altLang="ko-KR" sz="1100" smtClean="0"/>
              <a:t>)</a:t>
            </a:r>
            <a:r>
              <a:rPr lang="ko-KR" altLang="en-US" sz="1100" smtClean="0"/>
              <a:t> 로직이 구현 되어있고 </a:t>
            </a:r>
            <a:r>
              <a:rPr lang="en-US" altLang="ko-KR" sz="1100" smtClean="0"/>
              <a:t>AWS</a:t>
            </a:r>
            <a:r>
              <a:rPr lang="ko-KR" altLang="en-US" sz="1100" smtClean="0"/>
              <a:t>의 </a:t>
            </a:r>
            <a:r>
              <a:rPr lang="en-US" altLang="ko-KR" sz="1100" smtClean="0"/>
              <a:t>Auroradb-mysql</a:t>
            </a:r>
            <a:r>
              <a:rPr lang="ko-KR" altLang="en-US" sz="1100" smtClean="0"/>
              <a:t>을 이용할 계획입니다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비회원인 경우 가입 후 로그인이 가능하도록 구현하였고</a:t>
            </a:r>
            <a:r>
              <a:rPr lang="en-US" altLang="ko-KR" sz="1100" smtClean="0"/>
              <a:t>, </a:t>
            </a:r>
            <a:r>
              <a:rPr lang="ko-KR" altLang="en-US" sz="1100" smtClean="0"/>
              <a:t>가입 후 </a:t>
            </a:r>
            <a:r>
              <a:rPr lang="en-US" altLang="ko-KR" sz="1100" smtClean="0"/>
              <a:t>db</a:t>
            </a:r>
            <a:r>
              <a:rPr lang="ko-KR" altLang="en-US" sz="1100" smtClean="0"/>
              <a:t>에 가명처리 후 저장된 회원 정보를 기반으로 로그인이 가능하며</a:t>
            </a:r>
            <a:r>
              <a:rPr lang="en-US" altLang="ko-KR" sz="1100" smtClean="0"/>
              <a:t>,</a:t>
            </a:r>
            <a:r>
              <a:rPr lang="ko-KR" altLang="en-US" sz="1100" smtClean="0"/>
              <a:t> 로그인 세션이 최대 </a:t>
            </a:r>
            <a:r>
              <a:rPr lang="en-US" altLang="ko-KR" sz="1100" smtClean="0"/>
              <a:t>10</a:t>
            </a:r>
            <a:r>
              <a:rPr lang="ko-KR" altLang="en-US" sz="1100" smtClean="0"/>
              <a:t>분 유지되도록 설계되었습니다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가입 시</a:t>
            </a:r>
            <a:r>
              <a:rPr lang="en-US" altLang="ko-KR" sz="1100" smtClean="0"/>
              <a:t>, </a:t>
            </a:r>
            <a:r>
              <a:rPr lang="ko-KR" altLang="en-US" sz="1100" smtClean="0"/>
              <a:t>개인 정보 수집 동의를 강제하였습니다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가입 과정 중에 </a:t>
            </a:r>
            <a:r>
              <a:rPr lang="en-US" altLang="ko-KR" sz="1100" smtClean="0"/>
              <a:t>‘</a:t>
            </a:r>
            <a:r>
              <a:rPr lang="ko-KR" altLang="en-US" sz="1100" smtClean="0"/>
              <a:t>진단서</a:t>
            </a:r>
            <a:r>
              <a:rPr lang="en-US" altLang="ko-KR" sz="1100" smtClean="0"/>
              <a:t>＇</a:t>
            </a:r>
            <a:r>
              <a:rPr lang="ko-KR" altLang="en-US" sz="1100" smtClean="0"/>
              <a:t>이미지를 업로드를 가능하도록 하며</a:t>
            </a:r>
            <a:r>
              <a:rPr lang="en-US" altLang="ko-KR" sz="1100" smtClean="0"/>
              <a:t>, </a:t>
            </a:r>
            <a:r>
              <a:rPr lang="ko-KR" altLang="en-US" sz="1100" smtClean="0"/>
              <a:t>해당 이미지의 특정 텍스트를 기반으로 회원의 진단 기록을 파악하고 이를 출력하도록 설계하였습니다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이 과정에서 텍스트 추출 후 이미지는 저장하지 않습니다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 회원이 로그인 한 경우</a:t>
            </a:r>
            <a:r>
              <a:rPr lang="en-US" altLang="ko-KR" sz="1100" smtClean="0"/>
              <a:t>, </a:t>
            </a:r>
            <a:r>
              <a:rPr lang="ko-KR" altLang="en-US" sz="110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6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보입니다</a:t>
            </a:r>
            <a:r>
              <a:rPr lang="en-US" altLang="ko-KR"/>
              <a:t>. </a:t>
            </a:r>
            <a:r>
              <a:rPr lang="ko-KR" altLang="en-US"/>
              <a:t>안전성을 검증하고 시각화하기 위해 차주부터 클라우드 모의해킹</a:t>
            </a:r>
            <a:r>
              <a:rPr lang="en-US" altLang="ko-KR"/>
              <a:t>, </a:t>
            </a:r>
            <a:r>
              <a:rPr lang="ko-KR" altLang="en-US"/>
              <a:t>관제를 시도할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이상 발표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인프라</a:t>
            </a:r>
            <a:endParaRPr lang="en-US" altLang="ko-KR"/>
          </a:p>
          <a:p>
            <a:r>
              <a:rPr lang="ko-KR" altLang="en-US"/>
              <a:t>이 서비스의 기반이 되는 클라우드 인프라는 다음과 같다</a:t>
            </a:r>
            <a:r>
              <a:rPr lang="en-US" altLang="ko-KR"/>
              <a:t>.(</a:t>
            </a:r>
            <a:r>
              <a:rPr lang="ko-KR" altLang="en-US"/>
              <a:t>구성도 보여주고 간단한 </a:t>
            </a:r>
            <a:r>
              <a:rPr lang="en-US" altLang="ko-KR"/>
              <a:t>flow</a:t>
            </a:r>
            <a:r>
              <a:rPr lang="ko-KR" altLang="en-US"/>
              <a:t>를 보안에 의거하여 설명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보안 요건 정의서를 빠르게 훑어보면서</a:t>
            </a:r>
            <a:r>
              <a:rPr lang="en-US" altLang="ko-KR"/>
              <a:t>) ISMS-P, </a:t>
            </a:r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</a:t>
            </a:r>
            <a:r>
              <a:rPr lang="en-US" altLang="ko-KR"/>
              <a:t>, </a:t>
            </a:r>
            <a:r>
              <a:rPr lang="ko-KR" altLang="en-US"/>
              <a:t>의료법</a:t>
            </a:r>
            <a:r>
              <a:rPr lang="en-US" altLang="ko-KR"/>
              <a:t>, ISO27001</a:t>
            </a:r>
            <a:r>
              <a:rPr lang="ko-KR" altLang="en-US"/>
              <a:t>을 준수하기 위해 이러한 리소스들을 선택하여 인프라를 구성한 것이다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아키텍처는 이제 </a:t>
            </a:r>
            <a:r>
              <a:rPr lang="en-US" altLang="ko-KR"/>
              <a:t>region-VPC-subnet, ec2-eni-elb, waf-network firewall, cloudwatch-cloudtrail-inpector </a:t>
            </a:r>
            <a:r>
              <a:rPr lang="ko-KR" altLang="en-US"/>
              <a:t>등 목적에 따라 레이어화 되어 순서대로 보여진다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각 페이지별로 레이어를 보여주면서 이유를 설명한다</a:t>
            </a:r>
            <a:r>
              <a:rPr lang="en-US" altLang="ko-KR"/>
              <a:t>)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43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sv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24" Type="http://schemas.openxmlformats.org/officeDocument/2006/relationships/image" Target="../media/image25.sv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26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6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8" Type="http://schemas.openxmlformats.org/officeDocument/2006/relationships/image" Target="../media/image32.png"/><Relationship Id="rId5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9" Type="http://schemas.openxmlformats.org/officeDocument/2006/relationships/image" Target="../media/image43.png"/><Relationship Id="rId21" Type="http://schemas.openxmlformats.org/officeDocument/2006/relationships/image" Target="../media/image75.png"/><Relationship Id="rId34" Type="http://schemas.openxmlformats.org/officeDocument/2006/relationships/image" Target="../media/image80.png"/><Relationship Id="rId42" Type="http://schemas.openxmlformats.org/officeDocument/2006/relationships/image" Target="../media/image45.svg"/><Relationship Id="rId47" Type="http://schemas.openxmlformats.org/officeDocument/2006/relationships/image" Target="../media/image77.png"/><Relationship Id="rId50" Type="http://schemas.openxmlformats.org/officeDocument/2006/relationships/image" Target="../media/image88.png"/><Relationship Id="rId55" Type="http://schemas.openxmlformats.org/officeDocument/2006/relationships/image" Target="../media/image48.png"/><Relationship Id="rId63" Type="http://schemas.openxmlformats.org/officeDocument/2006/relationships/image" Target="../media/image33.png"/><Relationship Id="rId68" Type="http://schemas.openxmlformats.org/officeDocument/2006/relationships/image" Target="../media/image7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24" Type="http://schemas.openxmlformats.org/officeDocument/2006/relationships/image" Target="../media/image51.svg"/><Relationship Id="rId32" Type="http://schemas.openxmlformats.org/officeDocument/2006/relationships/image" Target="../media/image51.png"/><Relationship Id="rId37" Type="http://schemas.openxmlformats.org/officeDocument/2006/relationships/image" Target="../media/image58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46.png"/><Relationship Id="rId58" Type="http://schemas.openxmlformats.org/officeDocument/2006/relationships/image" Target="../media/image49.png"/><Relationship Id="rId66" Type="http://schemas.openxmlformats.org/officeDocument/2006/relationships/image" Target="../media/image82.png"/><Relationship Id="rId5" Type="http://schemas.openxmlformats.org/officeDocument/2006/relationships/image" Target="../media/image22.png"/><Relationship Id="rId15" Type="http://schemas.openxmlformats.org/officeDocument/2006/relationships/image" Target="../media/image43.svg"/><Relationship Id="rId23" Type="http://schemas.openxmlformats.org/officeDocument/2006/relationships/image" Target="../media/image64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49" Type="http://schemas.openxmlformats.org/officeDocument/2006/relationships/image" Target="../media/image87.png"/><Relationship Id="rId57" Type="http://schemas.openxmlformats.org/officeDocument/2006/relationships/image" Target="../media/image40.png"/><Relationship Id="rId61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72.png"/><Relationship Id="rId31" Type="http://schemas.openxmlformats.org/officeDocument/2006/relationships/image" Target="../media/image32.png"/><Relationship Id="rId44" Type="http://schemas.openxmlformats.org/officeDocument/2006/relationships/image" Target="../media/image70.png"/><Relationship Id="rId52" Type="http://schemas.openxmlformats.org/officeDocument/2006/relationships/image" Target="../media/image53.png"/><Relationship Id="rId60" Type="http://schemas.openxmlformats.org/officeDocument/2006/relationships/image" Target="../media/image50.png"/><Relationship Id="rId65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9.sv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55.png"/><Relationship Id="rId30" Type="http://schemas.openxmlformats.org/officeDocument/2006/relationships/image" Target="../media/image57.png"/><Relationship Id="rId35" Type="http://schemas.openxmlformats.org/officeDocument/2006/relationships/image" Target="../media/image81.png"/><Relationship Id="rId43" Type="http://schemas.openxmlformats.org/officeDocument/2006/relationships/image" Target="../media/image69.png"/><Relationship Id="rId48" Type="http://schemas.openxmlformats.org/officeDocument/2006/relationships/image" Target="../media/image92.png"/><Relationship Id="rId56" Type="http://schemas.openxmlformats.org/officeDocument/2006/relationships/image" Target="../media/image36.png"/><Relationship Id="rId64" Type="http://schemas.openxmlformats.org/officeDocument/2006/relationships/image" Target="../media/image37.png"/><Relationship Id="rId69" Type="http://schemas.openxmlformats.org/officeDocument/2006/relationships/image" Target="../media/image65.png"/><Relationship Id="rId8" Type="http://schemas.openxmlformats.org/officeDocument/2006/relationships/image" Target="../media/image25.png"/><Relationship Id="rId51" Type="http://schemas.openxmlformats.org/officeDocument/2006/relationships/image" Target="../media/image62.png"/><Relationship Id="rId3" Type="http://schemas.openxmlformats.org/officeDocument/2006/relationships/image" Target="../media/image54.png"/><Relationship Id="rId12" Type="http://schemas.openxmlformats.org/officeDocument/2006/relationships/image" Target="../media/image78.png"/><Relationship Id="rId17" Type="http://schemas.openxmlformats.org/officeDocument/2006/relationships/image" Target="../media/image35.png"/><Relationship Id="rId25" Type="http://schemas.openxmlformats.org/officeDocument/2006/relationships/image" Target="../media/image63.png"/><Relationship Id="rId33" Type="http://schemas.openxmlformats.org/officeDocument/2006/relationships/image" Target="../media/image45.png"/><Relationship Id="rId38" Type="http://schemas.openxmlformats.org/officeDocument/2006/relationships/image" Target="../media/image28.png"/><Relationship Id="rId46" Type="http://schemas.openxmlformats.org/officeDocument/2006/relationships/image" Target="../media/image71.png"/><Relationship Id="rId59" Type="http://schemas.openxmlformats.org/officeDocument/2006/relationships/image" Target="../media/image39.png"/><Relationship Id="rId67" Type="http://schemas.openxmlformats.org/officeDocument/2006/relationships/image" Target="../media/image89.png"/><Relationship Id="rId20" Type="http://schemas.openxmlformats.org/officeDocument/2006/relationships/image" Target="../media/image74.png"/><Relationship Id="rId41" Type="http://schemas.openxmlformats.org/officeDocument/2006/relationships/image" Target="../media/image60.png"/><Relationship Id="rId54" Type="http://schemas.openxmlformats.org/officeDocument/2006/relationships/image" Target="../media/image47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4.gi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9" Type="http://schemas.openxmlformats.org/officeDocument/2006/relationships/image" Target="../media/image43.png"/><Relationship Id="rId21" Type="http://schemas.openxmlformats.org/officeDocument/2006/relationships/image" Target="../media/image75.png"/><Relationship Id="rId34" Type="http://schemas.openxmlformats.org/officeDocument/2006/relationships/image" Target="../media/image80.png"/><Relationship Id="rId42" Type="http://schemas.openxmlformats.org/officeDocument/2006/relationships/image" Target="../media/image45.svg"/><Relationship Id="rId47" Type="http://schemas.openxmlformats.org/officeDocument/2006/relationships/image" Target="../media/image77.png"/><Relationship Id="rId50" Type="http://schemas.openxmlformats.org/officeDocument/2006/relationships/image" Target="../media/image88.png"/><Relationship Id="rId55" Type="http://schemas.openxmlformats.org/officeDocument/2006/relationships/image" Target="../media/image48.png"/><Relationship Id="rId63" Type="http://schemas.openxmlformats.org/officeDocument/2006/relationships/image" Target="../media/image33.png"/><Relationship Id="rId68" Type="http://schemas.openxmlformats.org/officeDocument/2006/relationships/image" Target="../media/image7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24" Type="http://schemas.openxmlformats.org/officeDocument/2006/relationships/image" Target="../media/image51.svg"/><Relationship Id="rId32" Type="http://schemas.openxmlformats.org/officeDocument/2006/relationships/image" Target="../media/image51.png"/><Relationship Id="rId37" Type="http://schemas.openxmlformats.org/officeDocument/2006/relationships/image" Target="../media/image58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46.png"/><Relationship Id="rId58" Type="http://schemas.openxmlformats.org/officeDocument/2006/relationships/image" Target="../media/image49.png"/><Relationship Id="rId66" Type="http://schemas.openxmlformats.org/officeDocument/2006/relationships/image" Target="../media/image82.png"/><Relationship Id="rId5" Type="http://schemas.openxmlformats.org/officeDocument/2006/relationships/image" Target="../media/image22.png"/><Relationship Id="rId15" Type="http://schemas.openxmlformats.org/officeDocument/2006/relationships/image" Target="../media/image43.svg"/><Relationship Id="rId23" Type="http://schemas.openxmlformats.org/officeDocument/2006/relationships/image" Target="../media/image64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49" Type="http://schemas.openxmlformats.org/officeDocument/2006/relationships/image" Target="../media/image87.png"/><Relationship Id="rId57" Type="http://schemas.openxmlformats.org/officeDocument/2006/relationships/image" Target="../media/image40.png"/><Relationship Id="rId61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72.png"/><Relationship Id="rId31" Type="http://schemas.openxmlformats.org/officeDocument/2006/relationships/image" Target="../media/image32.png"/><Relationship Id="rId44" Type="http://schemas.openxmlformats.org/officeDocument/2006/relationships/image" Target="../media/image70.png"/><Relationship Id="rId52" Type="http://schemas.openxmlformats.org/officeDocument/2006/relationships/image" Target="../media/image53.png"/><Relationship Id="rId60" Type="http://schemas.openxmlformats.org/officeDocument/2006/relationships/image" Target="../media/image50.png"/><Relationship Id="rId65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9.sv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55.png"/><Relationship Id="rId30" Type="http://schemas.openxmlformats.org/officeDocument/2006/relationships/image" Target="../media/image57.png"/><Relationship Id="rId35" Type="http://schemas.openxmlformats.org/officeDocument/2006/relationships/image" Target="../media/image81.png"/><Relationship Id="rId43" Type="http://schemas.openxmlformats.org/officeDocument/2006/relationships/image" Target="../media/image69.png"/><Relationship Id="rId48" Type="http://schemas.openxmlformats.org/officeDocument/2006/relationships/image" Target="../media/image92.png"/><Relationship Id="rId56" Type="http://schemas.openxmlformats.org/officeDocument/2006/relationships/image" Target="../media/image36.png"/><Relationship Id="rId64" Type="http://schemas.openxmlformats.org/officeDocument/2006/relationships/image" Target="../media/image37.png"/><Relationship Id="rId69" Type="http://schemas.openxmlformats.org/officeDocument/2006/relationships/image" Target="../media/image65.png"/><Relationship Id="rId8" Type="http://schemas.openxmlformats.org/officeDocument/2006/relationships/image" Target="../media/image25.png"/><Relationship Id="rId51" Type="http://schemas.openxmlformats.org/officeDocument/2006/relationships/image" Target="../media/image62.png"/><Relationship Id="rId3" Type="http://schemas.openxmlformats.org/officeDocument/2006/relationships/image" Target="../media/image54.png"/><Relationship Id="rId12" Type="http://schemas.openxmlformats.org/officeDocument/2006/relationships/image" Target="../media/image78.png"/><Relationship Id="rId17" Type="http://schemas.openxmlformats.org/officeDocument/2006/relationships/image" Target="../media/image35.png"/><Relationship Id="rId25" Type="http://schemas.openxmlformats.org/officeDocument/2006/relationships/image" Target="../media/image63.png"/><Relationship Id="rId33" Type="http://schemas.openxmlformats.org/officeDocument/2006/relationships/image" Target="../media/image45.png"/><Relationship Id="rId38" Type="http://schemas.openxmlformats.org/officeDocument/2006/relationships/image" Target="../media/image28.png"/><Relationship Id="rId46" Type="http://schemas.openxmlformats.org/officeDocument/2006/relationships/image" Target="../media/image71.png"/><Relationship Id="rId59" Type="http://schemas.openxmlformats.org/officeDocument/2006/relationships/image" Target="../media/image39.png"/><Relationship Id="rId67" Type="http://schemas.openxmlformats.org/officeDocument/2006/relationships/image" Target="../media/image89.png"/><Relationship Id="rId20" Type="http://schemas.openxmlformats.org/officeDocument/2006/relationships/image" Target="../media/image74.png"/><Relationship Id="rId41" Type="http://schemas.openxmlformats.org/officeDocument/2006/relationships/image" Target="../media/image60.png"/><Relationship Id="rId54" Type="http://schemas.openxmlformats.org/officeDocument/2006/relationships/image" Target="../media/image47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9" y="1885991"/>
            <a:ext cx="5083870" cy="32148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5" y="643352"/>
            <a:ext cx="4639991" cy="29606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88" y="3750845"/>
            <a:ext cx="4642059" cy="2997824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953054" y="1715718"/>
            <a:ext cx="1483841" cy="11039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553083" y="3008626"/>
            <a:ext cx="13401" cy="11061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8389" y="5394567"/>
            <a:ext cx="6036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[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세션은 일정 시간 후 해제 필요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– 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위 서비스는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분으로 설계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]</a:t>
            </a:r>
          </a:p>
          <a:p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개인정보취급자가 일정시간 이상 업무처리를 하지 않는 경우에는 자동으로 시스템 접속이 차단되도록 하여야 한다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2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0"/>
            <a:ext cx="5135671" cy="3314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89" y="-5766"/>
            <a:ext cx="5123145" cy="33079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7" y="3484970"/>
            <a:ext cx="5109608" cy="3299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389" y="3484970"/>
            <a:ext cx="5123145" cy="328101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4938797" y="2189747"/>
            <a:ext cx="1546224" cy="19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5089358" y="2841599"/>
            <a:ext cx="1311442" cy="10686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158002" y="5125476"/>
            <a:ext cx="1327019" cy="9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" y="144379"/>
            <a:ext cx="4948654" cy="3224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20" y="144378"/>
            <a:ext cx="5008896" cy="3233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42" y="3514122"/>
            <a:ext cx="5219826" cy="334387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4740442" y="1684421"/>
            <a:ext cx="1503947" cy="240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7291137" y="3068053"/>
            <a:ext cx="950494" cy="1287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AWS Network Firewall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29" y="1377600"/>
            <a:ext cx="4965700" cy="2015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579" y="3172726"/>
            <a:ext cx="6400800" cy="15587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xmlns="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xmlns="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09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393633" cy="6877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33" y="451544"/>
            <a:ext cx="6798367" cy="1960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33" y="2731486"/>
            <a:ext cx="6798768" cy="3826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9" y="2362154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  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3433" y="8221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모의해킹 위험평가 상세보고서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여기는 발표하다가 엑셀을 보여주는게 나을듯</a:t>
            </a:r>
            <a:endParaRPr lang="en-US" altLang="ko-KR"/>
          </a:p>
          <a:p>
            <a:r>
              <a:rPr lang="en-US" altLang="ko-KR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2051" y="2849217"/>
            <a:ext cx="800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보안요건정의서를 구성도마다 펼쳐보면서 설명하는게 좋을것 같음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그림 따오기에는 사이즈가 너무 큼</a:t>
            </a:r>
            <a:endParaRPr lang="en-US" altLang="ko-KR"/>
          </a:p>
          <a:p>
            <a:r>
              <a:rPr lang="ko-KR" altLang="en-US"/>
              <a:t>필터에 조항이 정리되어 있으니</a:t>
            </a:r>
            <a:endParaRPr lang="en-US" altLang="ko-KR"/>
          </a:p>
          <a:p>
            <a:r>
              <a:rPr lang="ko-KR" altLang="en-US"/>
              <a:t>실제 문서 열어서 항목별로 캡처해서 보여주는것도 좋을듯</a:t>
            </a:r>
          </a:p>
        </p:txBody>
      </p:sp>
    </p:spTree>
    <p:extLst>
      <p:ext uri="{BB962C8B-B14F-4D97-AF65-F5344CB8AC3E}">
        <p14:creationId xmlns:p14="http://schemas.microsoft.com/office/powerpoint/2010/main" val="129083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3421</Words>
  <Application>Microsoft Office PowerPoint</Application>
  <PresentationFormat>와이드스크린</PresentationFormat>
  <Paragraphs>763</Paragraphs>
  <Slides>40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4" baseType="lpstr">
      <vt:lpstr>Alata</vt:lpstr>
      <vt:lpstr>Anaheim</vt:lpstr>
      <vt:lpstr>Montserrat</vt:lpstr>
      <vt:lpstr>Roboto Condensed Light</vt:lpstr>
      <vt:lpstr>Source Sans Pro</vt:lpstr>
      <vt:lpstr>뫼비우스 Bold</vt:lpstr>
      <vt:lpstr>뫼비우스 Regular</vt:lpstr>
      <vt:lpstr>Arial</vt:lpstr>
      <vt:lpstr>Wingdings</vt:lpstr>
      <vt:lpstr>넥슨Lv1고딕 OTF Bold</vt:lpstr>
      <vt:lpstr>맑은 고딕</vt:lpstr>
      <vt:lpstr>Office 테마</vt:lpstr>
      <vt:lpstr>Healthcare Center Website by Slidesgo</vt:lpstr>
      <vt:lpstr>Microsoft Excel 워크시트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AWS Network Firewall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향후 계획</vt:lpstr>
      <vt:lpstr>5. 향후 계획   </vt:lpstr>
      <vt:lpstr>Q&amp;A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user</cp:lastModifiedBy>
  <cp:revision>56</cp:revision>
  <dcterms:created xsi:type="dcterms:W3CDTF">2021-11-18T06:31:21Z</dcterms:created>
  <dcterms:modified xsi:type="dcterms:W3CDTF">2021-11-20T01:27:39Z</dcterms:modified>
</cp:coreProperties>
</file>